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9" r:id="rId5"/>
    <p:sldId id="260" r:id="rId6"/>
    <p:sldId id="267" r:id="rId7"/>
    <p:sldId id="262" r:id="rId8"/>
    <p:sldId id="263" r:id="rId9"/>
    <p:sldId id="264" r:id="rId10"/>
    <p:sldId id="265" r:id="rId11"/>
    <p:sldId id="272" r:id="rId12"/>
    <p:sldId id="266" r:id="rId13"/>
    <p:sldId id="270" r:id="rId14"/>
    <p:sldId id="271" r:id="rId15"/>
    <p:sldId id="273" r:id="rId16"/>
    <p:sldId id="274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468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499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844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4606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651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3512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6398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1011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080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578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739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07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1638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25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87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414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A6D8C-9EE0-44F5-9F3C-2687B528B605}" type="datetimeFigureOut">
              <a:rPr lang="en-IN" smtClean="0"/>
              <a:t>11-08-2017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01022BE-FE95-4170-B1C5-D139DC596AC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022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tatus%20of%20SW%20Hydromet%20stations.xls" TargetMode="External"/><Relationship Id="rId2" Type="http://schemas.openxmlformats.org/officeDocument/2006/relationships/hyperlink" Target="status%20of%20GW%20%20Hydromet%20Stations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NHP%20Staff%20details%20JHARKHAND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408" y="766354"/>
            <a:ext cx="10163719" cy="1882399"/>
          </a:xfrm>
        </p:spPr>
        <p:txBody>
          <a:bodyPr/>
          <a:lstStyle/>
          <a:p>
            <a:r>
              <a:rPr lang="en-IN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N" sz="48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IN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World Bank Mission under the National </a:t>
            </a:r>
            <a:r>
              <a:rPr lang="en-IN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IN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ydrology </a:t>
            </a:r>
            <a:r>
              <a:rPr lang="en-IN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IN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roject</a:t>
            </a:r>
            <a:endParaRPr lang="en-IN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648753"/>
            <a:ext cx="8843749" cy="1096899"/>
          </a:xfrm>
        </p:spPr>
        <p:txBody>
          <a:bodyPr>
            <a:normAutofit/>
          </a:bodyPr>
          <a:lstStyle/>
          <a:p>
            <a:r>
              <a:rPr lang="en-IN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WRD,Jharkhand</a:t>
            </a:r>
            <a:r>
              <a:rPr lang="en-IN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IN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9006"/>
            <a:ext cx="8596668" cy="705394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Data entry in E-</a:t>
            </a:r>
            <a:r>
              <a:rPr lang="en-IN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1120"/>
            <a:ext cx="8596668" cy="5057293"/>
          </a:xfrm>
        </p:spPr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for data entry in E-</a:t>
            </a:r>
            <a:r>
              <a:rPr lang="en-IN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SWIS</a:t>
            </a:r>
            <a:r>
              <a:rPr lang="en-I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not yet installed.</a:t>
            </a:r>
            <a:endParaRPr lang="en-I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47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2217"/>
            <a:ext cx="8596668" cy="181718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</a:t>
            </a:r>
            <a:r>
              <a:rPr lang="en-IN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Hydromet</a:t>
            </a:r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Station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4332"/>
            <a:ext cx="8596668" cy="5222757"/>
          </a:xfrm>
        </p:spPr>
        <p:txBody>
          <a:bodyPr/>
          <a:lstStyle/>
          <a:p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GW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status of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GW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 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Hydromet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 action="ppaction://hlinkpres?slideindex=1&amp;slidetitle="/>
              </a:rPr>
              <a:t>Stations.pptx</a:t>
            </a:r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SW  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status of SW </a:t>
            </a:r>
            <a:r>
              <a:rPr lang="en-IN" sz="2000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Hydromet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 </a:t>
            </a:r>
            <a:r>
              <a:rPr lang="en-IN" sz="2000" dirty="0" err="1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file"/>
              </a:rPr>
              <a:t>stations.xls</a:t>
            </a:r>
            <a:r>
              <a:rPr lang="en-IN" sz="20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IN" sz="2400" dirty="0" smtClean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of </a:t>
            </a:r>
            <a:r>
              <a:rPr lang="en-IN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hydromet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stations has been uploaded on mail as per </a:t>
            </a:r>
            <a:r>
              <a:rPr lang="en-IN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whats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 message of </a:t>
            </a:r>
            <a:r>
              <a:rPr lang="en-IN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NHP</a:t>
            </a:r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group.</a:t>
            </a:r>
          </a:p>
          <a:p>
            <a:endParaRPr lang="en-I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further correspondence.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502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26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State </a:t>
            </a:r>
            <a:r>
              <a:rPr lang="en-IN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smtClean="0">
                <a:latin typeface="Arial" panose="020B0604020202020204" pitchFamily="34" charset="0"/>
                <a:cs typeface="Arial" panose="020B0604020202020204" pitchFamily="34" charset="0"/>
              </a:rPr>
              <a:t>Not established.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31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048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Finance Management system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5955"/>
            <a:ext cx="8596668" cy="4665408"/>
          </a:xfrm>
        </p:spPr>
        <p:txBody>
          <a:bodyPr>
            <a:normAutofit/>
          </a:bodyPr>
          <a:lstStyle/>
          <a:p>
            <a:r>
              <a:rPr lang="en-IN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Registerd</a:t>
            </a:r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on 22/12/2016.</a:t>
            </a:r>
          </a:p>
          <a:p>
            <a:pPr marL="0" indent="0">
              <a:buNone/>
            </a:pPr>
            <a:endParaRPr lang="en-I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Agency Unique code : </a:t>
            </a:r>
            <a:r>
              <a:rPr lang="en-IN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JHRA00004384</a:t>
            </a: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2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issues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1087"/>
            <a:ext cx="8596668" cy="4430276"/>
          </a:xfrm>
        </p:spPr>
        <p:txBody>
          <a:bodyPr/>
          <a:lstStyle/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Lack of experience in procurement through World Bank.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World Bank specific Financial Guidelines.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Bid document preparation.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Specifications of Goods.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7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7314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 Forward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5291"/>
            <a:ext cx="8596668" cy="4526071"/>
          </a:xfrm>
        </p:spPr>
        <p:txBody>
          <a:bodyPr/>
          <a:lstStyle/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Strong mentor state.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interaction.</a:t>
            </a:r>
          </a:p>
          <a:p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Periodic and Regional Training.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5277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437" y="2560320"/>
            <a:ext cx="8596668" cy="1320800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chemeClr val="tx1"/>
                </a:solidFill>
              </a:rPr>
              <a:t>-----Thank You-----</a:t>
            </a:r>
            <a:endParaRPr lang="en-IN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21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860" y="226423"/>
            <a:ext cx="8596668" cy="13208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</a:t>
            </a:r>
            <a:r>
              <a:rPr lang="en-IN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SPMU</a:t>
            </a:r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Details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82439"/>
              </p:ext>
            </p:extLst>
          </p:nvPr>
        </p:nvGraphicFramePr>
        <p:xfrm>
          <a:off x="677860" y="886823"/>
          <a:ext cx="8858025" cy="548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675"/>
                <a:gridCol w="2952675"/>
                <a:gridCol w="2952675"/>
              </a:tblGrid>
              <a:tr h="333877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Designation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Position in </a:t>
                      </a:r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SPMU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Sukhdeo</a:t>
                      </a:r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Singh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Principal Secretary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Coordinator</a:t>
                      </a:r>
                      <a:endParaRPr lang="en-IN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33877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Ashok Ram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Nodal Officer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Rajesh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kumar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chaudhary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 smtClean="0">
                          <a:effectLst/>
                        </a:rPr>
                        <a:t>Executive </a:t>
                      </a:r>
                      <a:r>
                        <a:rPr lang="en-IN" dirty="0">
                          <a:effectLst/>
                        </a:rPr>
                        <a:t>Engineer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Procurement Expert G &amp; C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P.B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Giri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 smtClean="0">
                          <a:effectLst/>
                        </a:rPr>
                        <a:t>Deputy </a:t>
                      </a:r>
                      <a:r>
                        <a:rPr lang="en-IN" dirty="0">
                          <a:effectLst/>
                        </a:rPr>
                        <a:t>Director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Procurement Expert I &amp; I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Ashok Kumar Tanti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 smtClean="0">
                          <a:effectLst/>
                        </a:rPr>
                        <a:t>Executive </a:t>
                      </a:r>
                      <a:r>
                        <a:rPr lang="en-IN" dirty="0">
                          <a:effectLst/>
                        </a:rPr>
                        <a:t>Engineer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Monitoring &amp; HIS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Rajesh Kumar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 smtClean="0">
                          <a:effectLst/>
                        </a:rPr>
                        <a:t>Deputy </a:t>
                      </a:r>
                      <a:r>
                        <a:rPr lang="en-IN" dirty="0">
                          <a:effectLst/>
                        </a:rPr>
                        <a:t>Director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Monitoring Officer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Mr.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Suresh Ram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Engineer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Asst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 (Project Monitoring)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Ms.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Hunny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Lakra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Assistant Director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Asst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Director (Technical)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7855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Other Staff Details</a:t>
                      </a:r>
                      <a:r>
                        <a:rPr lang="en-IN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NHP</a:t>
                      </a:r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 Staff details </a:t>
                      </a:r>
                      <a:r>
                        <a:rPr lang="en-IN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 action="ppaction://hlinkfile"/>
                        </a:rPr>
                        <a:t>JHARKHAND.xlsx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14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05097"/>
            <a:ext cx="8596668" cy="132080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Received 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8207"/>
            <a:ext cx="8596668" cy="4613156"/>
          </a:xfrm>
        </p:spPr>
        <p:txBody>
          <a:bodyPr>
            <a:normAutofit fontScale="92500"/>
          </a:bodyPr>
          <a:lstStyle/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Fund received in financial year 2016-17 on 10/02/2017 is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1.00 Crore.</a:t>
            </a:r>
          </a:p>
          <a:p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Interest accrued by 06/06/2017   is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 121941.46 .</a:t>
            </a:r>
          </a:p>
          <a:p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Fund received in financial year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2017-18 on 01/07/2017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2.66 Crore.</a:t>
            </a:r>
          </a:p>
          <a:p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Interest accrued by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08/08/2017  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IN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157964.79.</a:t>
            </a:r>
          </a:p>
          <a:p>
            <a:endParaRPr lang="en-IN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fund available with interest  as on 08/08/2017 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IN" sz="2000" dirty="0" err="1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3.6879906 Crore.</a:t>
            </a:r>
          </a:p>
          <a:p>
            <a:r>
              <a:rPr lang="en-IN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Expenditure - NIL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71" y="-69669"/>
            <a:ext cx="8596668" cy="435429"/>
          </a:xfrm>
        </p:spPr>
        <p:txBody>
          <a:bodyPr>
            <a:normAutofit fontScale="90000"/>
          </a:bodyPr>
          <a:lstStyle/>
          <a:p>
            <a:r>
              <a:rPr lang="en-IN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PIP </a:t>
            </a:r>
            <a:endParaRPr lang="en-IN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21882"/>
              </p:ext>
            </p:extLst>
          </p:nvPr>
        </p:nvGraphicFramePr>
        <p:xfrm>
          <a:off x="209008" y="365750"/>
          <a:ext cx="11347266" cy="6446015"/>
        </p:xfrm>
        <a:graphic>
          <a:graphicData uri="http://schemas.openxmlformats.org/drawingml/2006/table">
            <a:tbl>
              <a:tblPr/>
              <a:tblGrid>
                <a:gridCol w="1114695"/>
                <a:gridCol w="5538651"/>
                <a:gridCol w="1933303"/>
                <a:gridCol w="1541417"/>
                <a:gridCol w="1219200"/>
              </a:tblGrid>
              <a:tr h="180992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ItemCode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8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ItemName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8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UnitPrice</a:t>
                      </a:r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(in Lacs)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8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Quantity(in No.)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88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Total(in Lacks)</a:t>
                      </a:r>
                      <a:endParaRPr lang="en-IN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B887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A1.2.01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DWLR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A1.2.02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Construction of piezometers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A1.2.03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TEM Aquifer Mapping for Water stressed Areas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A1.6.03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Atomic absorption Spectrophotometre (AAS)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A1.6.08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UV Spectrophotometer ( double beam with high resolution)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A1.6.16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Double Distillation Apparatus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A1.6.23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 Incubator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93491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 Liquid Chromatograph (GLC)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A1.6.28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Chemicals for Lab Testing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A1.8.01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River Cross section Surveys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Automatic Weather Station (AWS) with GSM/VSAT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A1.1.02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 Rain Guage (DRG) with GSM/VSAT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3401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A1.1.03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Earth Receiving Station for receiving data at data Center through GSM/VSAT/INSAT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A1.3.01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GD Flow Rate Doppler SL 500 with GSM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A1.3.02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 works for GD Flow Rate Doppler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2360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A1.3.03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ADCP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1783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A1.3.05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Handheld current meters with accessories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A1.8.03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 of DGPS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29267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A1.1.13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AWLR radar (30M) with GSM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139.15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32205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A1.1.14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AWLR radar (30M) with VSAT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A3.1.01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Civil Works for Construction of state data and training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centre,WQ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LAB,HIS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A3.3.01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Furnishing works of state data and training centre,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WQ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Lab, HIS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A3.4.01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 of Computers with Software with AMC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A3.4.02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Purchase of Laptops with Software with AMC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A3.4.07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of Video Conference Facility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A3.4.14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Design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A3.4.15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design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A3.5.01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ERDAS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Imagine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34505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A3.5.02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GIS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36393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A3.5.03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Antivirus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A2.2.01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of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SCADA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System for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Chandil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reservoir operation and its canal system.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358184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B2.1.01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Development of State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WRIS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chapter including hiring of consultancy,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experts,software</a:t>
                      </a:r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integration of data base and India-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WRIS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B2.2.01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of spatial data base and satellite products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  <a:tr h="180992"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D1.5.01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for Training </a:t>
                      </a:r>
                      <a:r>
                        <a:rPr lang="en-IN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Centers</a:t>
                      </a:r>
                      <a:endParaRPr lang="en-IN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3594" marR="3594" marT="3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12" y="217715"/>
            <a:ext cx="8596668" cy="80118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AWP 2016-17 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280462"/>
              </p:ext>
            </p:extLst>
          </p:nvPr>
        </p:nvGraphicFramePr>
        <p:xfrm>
          <a:off x="470090" y="1018904"/>
          <a:ext cx="8803912" cy="5691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773"/>
                <a:gridCol w="2268183"/>
                <a:gridCol w="1868388"/>
                <a:gridCol w="2533568"/>
              </a:tblGrid>
              <a:tr h="950324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n-IN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Amount</a:t>
                      </a:r>
                    </a:p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Lacs) </a:t>
                      </a:r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62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A1.7.01.01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Ground water monitoring equipments (water level indicator, measuring tape, stop watch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algn="ctr" fontAlgn="b"/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2659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A1.7.02.01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Resistivitymeter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83007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A1.8.03.01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</a:t>
                      </a:r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DGPS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93044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A1.8.04.01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GPS </a:t>
                      </a:r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Handheld</a:t>
                      </a: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 algn="ctr" fontAlgn="b"/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36282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A3.4.01.01,A3.4.09.01,A3.4.10.01,A3.4.12.01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A3.5.03.01,A3.4.02.01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Purchase of computers with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softwares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Printer, Plotter scanner, laptop and accessories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AMC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16.78</a:t>
                      </a:r>
                    </a:p>
                    <a:p>
                      <a:pPr algn="ctr" fontAlgn="b"/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6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12" y="217715"/>
            <a:ext cx="8596668" cy="801189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Procurement item in AWP 2017-18 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21863"/>
              </p:ext>
            </p:extLst>
          </p:nvPr>
        </p:nvGraphicFramePr>
        <p:xfrm>
          <a:off x="470090" y="1018903"/>
          <a:ext cx="8803912" cy="4795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773"/>
                <a:gridCol w="2268183"/>
                <a:gridCol w="1868388"/>
                <a:gridCol w="2533568"/>
              </a:tblGrid>
              <a:tr h="98951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Code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  <a:r>
                        <a:rPr lang="en-IN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 Amount</a:t>
                      </a:r>
                    </a:p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Lacs) </a:t>
                      </a:r>
                      <a:r>
                        <a:rPr lang="en-IN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Rs</a:t>
                      </a:r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IN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4215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A1.1.06.01,A1.1.02.01,A1.1.03.01,A1.1.05.01,A1.1.13.01,A1.3.01.01,A1.3.02.01,A1.1.14.01</a:t>
                      </a:r>
                    </a:p>
                    <a:p>
                      <a:pPr algn="l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"Digital Rain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Guage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DRG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,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AWLR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Flow Rate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etcwith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GSM/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VSAT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 with civil works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288.95</a:t>
                      </a:r>
                    </a:p>
                    <a:p>
                      <a:pPr algn="ctr" fontAlgn="b"/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 uploaded on MIS for approval</a:t>
                      </a:r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21220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A1.3.03.01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ADCP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its accessories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</a:t>
                      </a:r>
                      <a:r>
                        <a:rPr lang="en-IN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 uploaded on MIS for approval</a:t>
                      </a:r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algn="ctr"/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1529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A1.2.02.01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Construction of piezometers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 document under preparation.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25743"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D3.1.01.01</a:t>
                      </a:r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b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"Establishment of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SPMU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infrastructure, furniture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 algn="ctr" fontAlgn="b"/>
                      <a:endParaRPr lang="en-I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PP sent for approval on STEP.</a:t>
                      </a:r>
                      <a:endParaRPr lang="en-IN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62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1590"/>
            <a:ext cx="8596668" cy="67056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Progress</a:t>
            </a:r>
            <a:endParaRPr lang="en-IN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0"/>
            <a:ext cx="8596668" cy="5216173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 of shopping items - </a:t>
            </a:r>
            <a:r>
              <a:rPr lang="en-IN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Proposed.</a:t>
            </a:r>
          </a:p>
          <a:p>
            <a:pPr marL="0" indent="0">
              <a:buNone/>
            </a:pPr>
            <a:endParaRPr lang="en-IN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 document of </a:t>
            </a:r>
            <a:r>
              <a:rPr lang="en-IN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RTDAS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(Uploaded for review in 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IN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Availability for </a:t>
            </a: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tate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 and training centre 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underway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 document of 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Piezometers </a:t>
            </a:r>
            <a:r>
              <a:rPr lang="en-IN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underway</a:t>
            </a:r>
            <a:r>
              <a:rPr lang="en-IN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IN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21920"/>
            <a:ext cx="8596668" cy="696946"/>
          </a:xfrm>
        </p:spPr>
        <p:txBody>
          <a:bodyPr>
            <a:no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Bid Documents</a:t>
            </a:r>
            <a:endParaRPr lang="en-IN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27611"/>
            <a:ext cx="8596668" cy="5362093"/>
          </a:xfrm>
        </p:spPr>
        <p:txBody>
          <a:bodyPr/>
          <a:lstStyle/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 document of shopping items - </a:t>
            </a:r>
            <a:r>
              <a:rPr lang="en-IN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Ready to be floated</a:t>
            </a:r>
            <a:endParaRPr lang="en-IN" sz="32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 document of </a:t>
            </a:r>
            <a:r>
              <a:rPr lang="en-IN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RTDAS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IN" sz="3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(Uploaded for review in </a:t>
            </a:r>
            <a:r>
              <a:rPr lang="en-IN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 document of </a:t>
            </a: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Piezometers 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 preparation</a:t>
            </a:r>
            <a:r>
              <a:rPr lang="en-IN" sz="3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489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3210"/>
            <a:ext cx="8596668" cy="888275"/>
          </a:xfrm>
        </p:spPr>
        <p:txBody>
          <a:bodyPr>
            <a:normAutofit/>
          </a:bodyPr>
          <a:lstStyle/>
          <a:p>
            <a:r>
              <a:rPr lang="en-IN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of various Studies</a:t>
            </a:r>
            <a:endParaRPr lang="en-IN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9829"/>
            <a:ext cx="8596668" cy="4691533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Studies/PDS has been proposed in 2</a:t>
            </a:r>
            <a:r>
              <a:rPr lang="en-IN" sz="320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IN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phase of NHP i.e. Post 2020</a:t>
            </a:r>
            <a:r>
              <a:rPr lang="en-IN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398</TotalTime>
  <Words>940</Words>
  <Application>Microsoft Office PowerPoint</Application>
  <PresentationFormat>Widescreen</PresentationFormat>
  <Paragraphs>321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Trebuchet MS</vt:lpstr>
      <vt:lpstr>Wingdings 3</vt:lpstr>
      <vt:lpstr>Facet</vt:lpstr>
      <vt:lpstr>1st World Bank Mission under the National Hydrology Project</vt:lpstr>
      <vt:lpstr>Core SPMU Details</vt:lpstr>
      <vt:lpstr>Funds Received </vt:lpstr>
      <vt:lpstr>Major Procurement item in PIP </vt:lpstr>
      <vt:lpstr>Major Procurement item in AWP 2016-17 </vt:lpstr>
      <vt:lpstr>Major Procurement item in AWP 2017-18 </vt:lpstr>
      <vt:lpstr>Physical Progress</vt:lpstr>
      <vt:lpstr>Status of Bid Documents</vt:lpstr>
      <vt:lpstr>Status of various Studies</vt:lpstr>
      <vt:lpstr>Status of Data entry in E-SWIS</vt:lpstr>
      <vt:lpstr>Status of Hydromet Station</vt:lpstr>
      <vt:lpstr>Status of State WRIS</vt:lpstr>
      <vt:lpstr>Public Finance Management system</vt:lpstr>
      <vt:lpstr>Any other issues</vt:lpstr>
      <vt:lpstr>Way Forward</vt:lpstr>
      <vt:lpstr>-----Thank You-----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World Bank Mission under the National Hydrology Project</dc:title>
  <dc:creator>CHIEF OFFICE</dc:creator>
  <cp:lastModifiedBy>CHIEF OFFICE</cp:lastModifiedBy>
  <cp:revision>66</cp:revision>
  <cp:lastPrinted>2017-08-10T09:47:51Z</cp:lastPrinted>
  <dcterms:created xsi:type="dcterms:W3CDTF">2017-08-09T05:24:22Z</dcterms:created>
  <dcterms:modified xsi:type="dcterms:W3CDTF">2017-08-11T07:42:39Z</dcterms:modified>
</cp:coreProperties>
</file>